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Montserrat Bold" charset="1" panose="00000800000000000000"/>
      <p:regular r:id="rId16"/>
    </p:embeddedFont>
    <p:embeddedFont>
      <p:font typeface="Montserrat Light" charset="1" panose="00000400000000000000"/>
      <p:regular r:id="rId17"/>
    </p:embeddedFont>
    <p:embeddedFont>
      <p:font typeface="Montserrat" charset="1" panose="00000500000000000000"/>
      <p:regular r:id="rId18"/>
    </p:embeddedFont>
    <p:embeddedFont>
      <p:font typeface="Montserrat Ultra-Bold" charset="1" panose="000009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svg" Type="http://schemas.openxmlformats.org/officeDocument/2006/relationships/image"/><Relationship Id="rId6" Target="../media/image1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21.png" Type="http://schemas.openxmlformats.org/officeDocument/2006/relationships/image"/><Relationship Id="rId5" Target="../media/image2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25.png" Type="http://schemas.openxmlformats.org/officeDocument/2006/relationships/image"/><Relationship Id="rId4" Target="../media/image2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svg" Type="http://schemas.openxmlformats.org/officeDocument/2006/relationships/image"/><Relationship Id="rId4" Target="../media/image2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862015">
            <a:off x="11093164" y="2048331"/>
            <a:ext cx="13034898" cy="6446038"/>
          </a:xfrm>
          <a:custGeom>
            <a:avLst/>
            <a:gdLst/>
            <a:ahLst/>
            <a:cxnLst/>
            <a:rect r="r" b="b" t="t" l="l"/>
            <a:pathLst>
              <a:path h="6446038" w="13034898">
                <a:moveTo>
                  <a:pt x="0" y="0"/>
                </a:moveTo>
                <a:lnTo>
                  <a:pt x="13034898" y="0"/>
                </a:lnTo>
                <a:lnTo>
                  <a:pt x="13034898" y="6446038"/>
                </a:lnTo>
                <a:lnTo>
                  <a:pt x="0" y="64460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34" b="-12944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492416">
            <a:off x="-4853078" y="5296966"/>
            <a:ext cx="13034898" cy="6446038"/>
          </a:xfrm>
          <a:custGeom>
            <a:avLst/>
            <a:gdLst/>
            <a:ahLst/>
            <a:cxnLst/>
            <a:rect r="r" b="b" t="t" l="l"/>
            <a:pathLst>
              <a:path h="6446038" w="13034898">
                <a:moveTo>
                  <a:pt x="0" y="0"/>
                </a:moveTo>
                <a:lnTo>
                  <a:pt x="13034897" y="0"/>
                </a:lnTo>
                <a:lnTo>
                  <a:pt x="13034897" y="6446038"/>
                </a:lnTo>
                <a:lnTo>
                  <a:pt x="0" y="644603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-134" b="-12944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411200" y="-2353991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621428">
            <a:off x="-6943240" y="-4787043"/>
            <a:ext cx="10550923" cy="11871643"/>
          </a:xfrm>
          <a:custGeom>
            <a:avLst/>
            <a:gdLst/>
            <a:ahLst/>
            <a:cxnLst/>
            <a:rect r="r" b="b" t="t" l="l"/>
            <a:pathLst>
              <a:path h="11871643" w="10550923">
                <a:moveTo>
                  <a:pt x="0" y="0"/>
                </a:moveTo>
                <a:lnTo>
                  <a:pt x="10550923" y="0"/>
                </a:lnTo>
                <a:lnTo>
                  <a:pt x="10550923" y="11871643"/>
                </a:lnTo>
                <a:lnTo>
                  <a:pt x="0" y="1187164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528166" y="-3365910"/>
            <a:ext cx="14097816" cy="8229600"/>
          </a:xfrm>
          <a:custGeom>
            <a:avLst/>
            <a:gdLst/>
            <a:ahLst/>
            <a:cxnLst/>
            <a:rect r="r" b="b" t="t" l="l"/>
            <a:pathLst>
              <a:path h="8229600" w="14097816">
                <a:moveTo>
                  <a:pt x="0" y="0"/>
                </a:moveTo>
                <a:lnTo>
                  <a:pt x="14097816" y="0"/>
                </a:lnTo>
                <a:lnTo>
                  <a:pt x="140978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70000"/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50426" y="4282339"/>
            <a:ext cx="16187147" cy="920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61"/>
              </a:lnSpc>
            </a:pPr>
            <a:r>
              <a:rPr lang="en-US" b="true" sz="5400" spc="21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RESOURCE DEADLOCK MANAGER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363926" y="5606844"/>
            <a:ext cx="11560147" cy="396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4"/>
              </a:lnSpc>
            </a:pPr>
            <a:r>
              <a:rPr lang="en-US" b="true" sz="2396" spc="9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MELANIE NZAOU, NELSON AJIBISE, PRAISE BEN</a:t>
            </a:r>
          </a:p>
        </p:txBody>
      </p:sp>
      <p:sp>
        <p:nvSpPr>
          <p:cNvPr name="AutoShape 9" id="9"/>
          <p:cNvSpPr/>
          <p:nvPr/>
        </p:nvSpPr>
        <p:spPr>
          <a:xfrm>
            <a:off x="5380784" y="6146060"/>
            <a:ext cx="7526432" cy="0"/>
          </a:xfrm>
          <a:prstGeom prst="line">
            <a:avLst/>
          </a:prstGeom>
          <a:ln cap="flat" w="19050">
            <a:solidFill>
              <a:srgbClr val="9570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>
            <a:off x="5373139" y="5506316"/>
            <a:ext cx="7526432" cy="0"/>
          </a:xfrm>
          <a:prstGeom prst="line">
            <a:avLst/>
          </a:prstGeom>
          <a:ln cap="flat" w="19050">
            <a:solidFill>
              <a:srgbClr val="95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2247" y="1028700"/>
            <a:ext cx="16543507" cy="8189036"/>
          </a:xfrm>
          <a:custGeom>
            <a:avLst/>
            <a:gdLst/>
            <a:ahLst/>
            <a:cxnLst/>
            <a:rect r="r" b="b" t="t" l="l"/>
            <a:pathLst>
              <a:path h="8189036" w="16543507">
                <a:moveTo>
                  <a:pt x="0" y="0"/>
                </a:moveTo>
                <a:lnTo>
                  <a:pt x="16543506" y="0"/>
                </a:lnTo>
                <a:lnTo>
                  <a:pt x="16543506" y="8189036"/>
                </a:lnTo>
                <a:lnTo>
                  <a:pt x="0" y="81890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105660">
            <a:off x="-1622350" y="8415563"/>
            <a:ext cx="11979038" cy="7127528"/>
          </a:xfrm>
          <a:custGeom>
            <a:avLst/>
            <a:gdLst/>
            <a:ahLst/>
            <a:cxnLst/>
            <a:rect r="r" b="b" t="t" l="l"/>
            <a:pathLst>
              <a:path h="7127528" w="11979038">
                <a:moveTo>
                  <a:pt x="0" y="0"/>
                </a:moveTo>
                <a:lnTo>
                  <a:pt x="11979039" y="0"/>
                </a:lnTo>
                <a:lnTo>
                  <a:pt x="11979039" y="7127527"/>
                </a:lnTo>
                <a:lnTo>
                  <a:pt x="0" y="712752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834632" y="3687365"/>
            <a:ext cx="4615409" cy="4203134"/>
            <a:chOff x="0" y="0"/>
            <a:chExt cx="1215581" cy="11069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15581" cy="1106998"/>
            </a:xfrm>
            <a:custGeom>
              <a:avLst/>
              <a:gdLst/>
              <a:ahLst/>
              <a:cxnLst/>
              <a:rect r="r" b="b" t="t" l="l"/>
              <a:pathLst>
                <a:path h="1106998" w="1215581">
                  <a:moveTo>
                    <a:pt x="0" y="0"/>
                  </a:moveTo>
                  <a:lnTo>
                    <a:pt x="1215581" y="0"/>
                  </a:lnTo>
                  <a:lnTo>
                    <a:pt x="1215581" y="1106998"/>
                  </a:lnTo>
                  <a:lnTo>
                    <a:pt x="0" y="11069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A926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215581" cy="11641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6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true" flipV="false" rot="-978639">
            <a:off x="1608020" y="8527061"/>
            <a:ext cx="11979038" cy="7127528"/>
          </a:xfrm>
          <a:custGeom>
            <a:avLst/>
            <a:gdLst/>
            <a:ahLst/>
            <a:cxnLst/>
            <a:rect r="r" b="b" t="t" l="l"/>
            <a:pathLst>
              <a:path h="7127528" w="11979038">
                <a:moveTo>
                  <a:pt x="11979038" y="0"/>
                </a:moveTo>
                <a:lnTo>
                  <a:pt x="0" y="0"/>
                </a:lnTo>
                <a:lnTo>
                  <a:pt x="0" y="7127527"/>
                </a:lnTo>
                <a:lnTo>
                  <a:pt x="11979038" y="7127527"/>
                </a:lnTo>
                <a:lnTo>
                  <a:pt x="1197903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-978639">
            <a:off x="7990915" y="8527061"/>
            <a:ext cx="11979038" cy="7127528"/>
          </a:xfrm>
          <a:custGeom>
            <a:avLst/>
            <a:gdLst/>
            <a:ahLst/>
            <a:cxnLst/>
            <a:rect r="r" b="b" t="t" l="l"/>
            <a:pathLst>
              <a:path h="7127528" w="11979038">
                <a:moveTo>
                  <a:pt x="11979038" y="0"/>
                </a:moveTo>
                <a:lnTo>
                  <a:pt x="0" y="0"/>
                </a:lnTo>
                <a:lnTo>
                  <a:pt x="0" y="7127527"/>
                </a:lnTo>
                <a:lnTo>
                  <a:pt x="11979038" y="7127527"/>
                </a:lnTo>
                <a:lnTo>
                  <a:pt x="1197903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945369" y="1539249"/>
            <a:ext cx="12397261" cy="7376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7"/>
              </a:lnSpc>
            </a:pPr>
            <a:r>
              <a:rPr lang="en-US" b="true" sz="4355" spc="169">
                <a:solidFill>
                  <a:srgbClr val="EA926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IS A DEADLOCK?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-2620375">
            <a:off x="-3762979" y="-1231160"/>
            <a:ext cx="9100772" cy="4500528"/>
          </a:xfrm>
          <a:custGeom>
            <a:avLst/>
            <a:gdLst/>
            <a:ahLst/>
            <a:cxnLst/>
            <a:rect r="r" b="b" t="t" l="l"/>
            <a:pathLst>
              <a:path h="4500528" w="9100772">
                <a:moveTo>
                  <a:pt x="0" y="0"/>
                </a:moveTo>
                <a:lnTo>
                  <a:pt x="9100772" y="0"/>
                </a:lnTo>
                <a:lnTo>
                  <a:pt x="9100772" y="4500528"/>
                </a:lnTo>
                <a:lnTo>
                  <a:pt x="0" y="45005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-134" b="-129447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true" flipV="true" rot="-7611712">
            <a:off x="13654322" y="-945318"/>
            <a:ext cx="9100772" cy="4500528"/>
          </a:xfrm>
          <a:custGeom>
            <a:avLst/>
            <a:gdLst/>
            <a:ahLst/>
            <a:cxnLst/>
            <a:rect r="r" b="b" t="t" l="l"/>
            <a:pathLst>
              <a:path h="4500528" w="9100772">
                <a:moveTo>
                  <a:pt x="9100772" y="4500528"/>
                </a:moveTo>
                <a:lnTo>
                  <a:pt x="0" y="4500528"/>
                </a:lnTo>
                <a:lnTo>
                  <a:pt x="0" y="0"/>
                </a:lnTo>
                <a:lnTo>
                  <a:pt x="9100772" y="0"/>
                </a:lnTo>
                <a:lnTo>
                  <a:pt x="9100772" y="4500528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-134" b="-129447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1" id="11"/>
          <p:cNvSpPr/>
          <p:nvPr/>
        </p:nvSpPr>
        <p:spPr>
          <a:xfrm flipH="false" flipV="false" rot="-2700000">
            <a:off x="-3981711" y="-3578935"/>
            <a:ext cx="10020822" cy="8229600"/>
          </a:xfrm>
          <a:custGeom>
            <a:avLst/>
            <a:gdLst/>
            <a:ahLst/>
            <a:cxnLst/>
            <a:rect r="r" b="b" t="t" l="l"/>
            <a:pathLst>
              <a:path h="8229600" w="10020822">
                <a:moveTo>
                  <a:pt x="0" y="0"/>
                </a:moveTo>
                <a:lnTo>
                  <a:pt x="10020822" y="0"/>
                </a:lnTo>
                <a:lnTo>
                  <a:pt x="100208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5140613" y="6072317"/>
            <a:ext cx="4925747" cy="5425330"/>
          </a:xfrm>
          <a:custGeom>
            <a:avLst/>
            <a:gdLst/>
            <a:ahLst/>
            <a:cxnLst/>
            <a:rect r="r" b="b" t="t" l="l"/>
            <a:pathLst>
              <a:path h="5425330" w="4925747">
                <a:moveTo>
                  <a:pt x="0" y="0"/>
                </a:moveTo>
                <a:lnTo>
                  <a:pt x="4925748" y="0"/>
                </a:lnTo>
                <a:lnTo>
                  <a:pt x="4925748" y="5425330"/>
                </a:lnTo>
                <a:lnTo>
                  <a:pt x="0" y="54253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>
            <a:off x="8568325" y="6045318"/>
            <a:ext cx="1148022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2933565" y="2563335"/>
            <a:ext cx="12420870" cy="339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9"/>
              </a:lnSpc>
              <a:spcBef>
                <a:spcPct val="0"/>
              </a:spcBef>
            </a:pPr>
            <a:r>
              <a:rPr lang="en-US" sz="1825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Deadlocks happen when processes are stuck, each waiting for resources held by another.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889175" y="3687365"/>
            <a:ext cx="4615409" cy="4203134"/>
            <a:chOff x="0" y="0"/>
            <a:chExt cx="1215581" cy="110699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15581" cy="1106998"/>
            </a:xfrm>
            <a:custGeom>
              <a:avLst/>
              <a:gdLst/>
              <a:ahLst/>
              <a:cxnLst/>
              <a:rect r="r" b="b" t="t" l="l"/>
              <a:pathLst>
                <a:path h="1106998" w="1215581">
                  <a:moveTo>
                    <a:pt x="0" y="0"/>
                  </a:moveTo>
                  <a:lnTo>
                    <a:pt x="1215581" y="0"/>
                  </a:lnTo>
                  <a:lnTo>
                    <a:pt x="1215581" y="1106998"/>
                  </a:lnTo>
                  <a:lnTo>
                    <a:pt x="0" y="11069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A9267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215581" cy="11641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6"/>
                </a:lnSpc>
              </a:pPr>
            </a:p>
          </p:txBody>
        </p:sp>
      </p:grpSp>
      <p:sp>
        <p:nvSpPr>
          <p:cNvPr name="AutoShape 18" id="18"/>
          <p:cNvSpPr/>
          <p:nvPr/>
        </p:nvSpPr>
        <p:spPr>
          <a:xfrm>
            <a:off x="3622869" y="6045318"/>
            <a:ext cx="1148022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9" id="19"/>
          <p:cNvSpPr txBox="true"/>
          <p:nvPr/>
        </p:nvSpPr>
        <p:spPr>
          <a:xfrm rot="0">
            <a:off x="2307790" y="6297730"/>
            <a:ext cx="3778179" cy="1153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16"/>
              </a:lnSpc>
            </a:pPr>
            <a:r>
              <a:rPr lang="en-US" sz="1330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-US" sz="1330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eadlocks occur when processes are stuck waiting for each other’s resources.</a:t>
            </a:r>
          </a:p>
          <a:p>
            <a:pPr algn="ctr">
              <a:lnSpc>
                <a:spcPts val="1516"/>
              </a:lnSpc>
            </a:pPr>
          </a:p>
          <a:p>
            <a:pPr algn="ctr">
              <a:lnSpc>
                <a:spcPts val="1516"/>
              </a:lnSpc>
            </a:pPr>
            <a:r>
              <a:rPr lang="en-US" sz="1330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This can lead to system inefficiency or failure.</a:t>
            </a:r>
          </a:p>
          <a:p>
            <a:pPr algn="ctr">
              <a:lnSpc>
                <a:spcPts val="1516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2444128" y="5099342"/>
            <a:ext cx="3505503" cy="689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8"/>
              </a:lnSpc>
            </a:pPr>
            <a:r>
              <a:rPr lang="en-US" b="true" sz="1840" spc="93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PROBLEM ARE WE SOLVING?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405154" y="3850166"/>
            <a:ext cx="1583451" cy="110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5"/>
              </a:lnSpc>
            </a:pPr>
            <a:r>
              <a:rPr lang="en-US" b="true" sz="6296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01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207118" y="5099342"/>
            <a:ext cx="3870437" cy="337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8"/>
              </a:lnSpc>
            </a:pPr>
            <a:r>
              <a:rPr lang="en-US" b="true" sz="1840" spc="93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WHY IT MATTERS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207118" y="6221530"/>
            <a:ext cx="3778179" cy="451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2"/>
              </a:lnSpc>
            </a:pPr>
            <a:r>
              <a:rPr lang="en-US" sz="1330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Deadlocks lead to wasted resources, delays, and system inefficiencies.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459468" y="3850166"/>
            <a:ext cx="1365737" cy="110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5"/>
              </a:lnSpc>
            </a:pPr>
            <a:r>
              <a:rPr lang="en-US" b="true" sz="6296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02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1783416" y="3687365"/>
            <a:ext cx="4615409" cy="4203134"/>
            <a:chOff x="0" y="0"/>
            <a:chExt cx="1215581" cy="110699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215581" cy="1106998"/>
            </a:xfrm>
            <a:custGeom>
              <a:avLst/>
              <a:gdLst/>
              <a:ahLst/>
              <a:cxnLst/>
              <a:rect r="r" b="b" t="t" l="l"/>
              <a:pathLst>
                <a:path h="1106998" w="1215581">
                  <a:moveTo>
                    <a:pt x="0" y="0"/>
                  </a:moveTo>
                  <a:lnTo>
                    <a:pt x="1215581" y="0"/>
                  </a:lnTo>
                  <a:lnTo>
                    <a:pt x="1215581" y="1106998"/>
                  </a:lnTo>
                  <a:lnTo>
                    <a:pt x="0" y="11069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EA9267"/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1215581" cy="11641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6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>
            <a:off x="13517109" y="6045318"/>
            <a:ext cx="1148022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9" id="29"/>
          <p:cNvSpPr txBox="true"/>
          <p:nvPr/>
        </p:nvSpPr>
        <p:spPr>
          <a:xfrm rot="0">
            <a:off x="12155902" y="5099342"/>
            <a:ext cx="3870437" cy="337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78"/>
              </a:lnSpc>
            </a:pPr>
            <a:r>
              <a:rPr lang="en-US" b="true" sz="1840" spc="93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GOAL: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155902" y="6221530"/>
            <a:ext cx="3778179" cy="1137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62"/>
              </a:lnSpc>
            </a:pPr>
            <a:r>
              <a:rPr lang="en-US" sz="1330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Building a Deadlock Management System</a:t>
            </a:r>
          </a:p>
          <a:p>
            <a:pPr algn="ctr">
              <a:lnSpc>
                <a:spcPts val="1862"/>
              </a:lnSpc>
            </a:pPr>
          </a:p>
          <a:p>
            <a:pPr algn="ctr">
              <a:lnSpc>
                <a:spcPts val="1862"/>
              </a:lnSpc>
            </a:pPr>
            <a:r>
              <a:rPr lang="en-US" sz="1330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create a system that ensures resources are shared efficiently among processes without getting stuck..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408252" y="3850166"/>
            <a:ext cx="1365737" cy="110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55"/>
              </a:lnSpc>
            </a:pPr>
            <a:r>
              <a:rPr lang="en-US" b="true" sz="6296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544040" y="5143500"/>
            <a:ext cx="8402894" cy="8136802"/>
          </a:xfrm>
          <a:custGeom>
            <a:avLst/>
            <a:gdLst/>
            <a:ahLst/>
            <a:cxnLst/>
            <a:rect r="r" b="b" t="t" l="l"/>
            <a:pathLst>
              <a:path h="8136802" w="8402894">
                <a:moveTo>
                  <a:pt x="0" y="0"/>
                </a:moveTo>
                <a:lnTo>
                  <a:pt x="8402893" y="0"/>
                </a:lnTo>
                <a:lnTo>
                  <a:pt x="8402893" y="8136802"/>
                </a:lnTo>
                <a:lnTo>
                  <a:pt x="0" y="8136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-7254801">
            <a:off x="-4707367" y="-2756379"/>
            <a:ext cx="8244687" cy="8705345"/>
          </a:xfrm>
          <a:custGeom>
            <a:avLst/>
            <a:gdLst/>
            <a:ahLst/>
            <a:cxnLst/>
            <a:rect r="r" b="b" t="t" l="l"/>
            <a:pathLst>
              <a:path h="8705345" w="8244687">
                <a:moveTo>
                  <a:pt x="0" y="0"/>
                </a:moveTo>
                <a:lnTo>
                  <a:pt x="8244687" y="0"/>
                </a:lnTo>
                <a:lnTo>
                  <a:pt x="8244687" y="8705345"/>
                </a:lnTo>
                <a:lnTo>
                  <a:pt x="0" y="87053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AutoShape 4" id="4"/>
          <p:cNvSpPr/>
          <p:nvPr/>
        </p:nvSpPr>
        <p:spPr>
          <a:xfrm>
            <a:off x="7858635" y="1772567"/>
            <a:ext cx="2453446" cy="0"/>
          </a:xfrm>
          <a:prstGeom prst="line">
            <a:avLst/>
          </a:prstGeom>
          <a:ln cap="flat" w="19050">
            <a:solidFill>
              <a:srgbClr val="EA926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2913383" y="1009650"/>
            <a:ext cx="12343950" cy="677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44"/>
              </a:lnSpc>
            </a:pPr>
            <a:r>
              <a:rPr lang="en-US" b="true" sz="4355" spc="169">
                <a:solidFill>
                  <a:srgbClr val="EA926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COMPONENTS OF THE CODE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6542036">
            <a:off x="10620429" y="-5270079"/>
            <a:ext cx="17568642" cy="13052037"/>
          </a:xfrm>
          <a:custGeom>
            <a:avLst/>
            <a:gdLst/>
            <a:ahLst/>
            <a:cxnLst/>
            <a:rect r="r" b="b" t="t" l="l"/>
            <a:pathLst>
              <a:path h="13052037" w="17568642">
                <a:moveTo>
                  <a:pt x="0" y="0"/>
                </a:moveTo>
                <a:lnTo>
                  <a:pt x="17568642" y="0"/>
                </a:lnTo>
                <a:lnTo>
                  <a:pt x="17568642" y="13052037"/>
                </a:lnTo>
                <a:lnTo>
                  <a:pt x="0" y="130520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 flipV="true">
            <a:off x="6075583" y="4056927"/>
            <a:ext cx="942068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4818188" y="4227834"/>
            <a:ext cx="3515501" cy="280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56"/>
              </a:lnSpc>
              <a:spcBef>
                <a:spcPct val="0"/>
              </a:spcBef>
            </a:pPr>
            <a:r>
              <a:rPr lang="en-US" sz="1488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Tracks processes and resources.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65101" y="2860847"/>
            <a:ext cx="2763034" cy="834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37"/>
              </a:lnSpc>
              <a:spcBef>
                <a:spcPct val="0"/>
              </a:spcBef>
            </a:pPr>
            <a:r>
              <a:rPr lang="en-US" b="true" sz="2276" spc="10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RESOURCE MANAGER</a:t>
            </a:r>
          </a:p>
        </p:txBody>
      </p:sp>
      <p:sp>
        <p:nvSpPr>
          <p:cNvPr name="AutoShape 10" id="10"/>
          <p:cNvSpPr/>
          <p:nvPr/>
        </p:nvSpPr>
        <p:spPr>
          <a:xfrm>
            <a:off x="6075583" y="7160548"/>
            <a:ext cx="942068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4818188" y="7331456"/>
            <a:ext cx="3515501" cy="57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56"/>
              </a:lnSpc>
              <a:spcBef>
                <a:spcPct val="0"/>
              </a:spcBef>
            </a:pPr>
            <a:r>
              <a:rPr lang="en-US" sz="1488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Identifies cycles in resource allocation.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65101" y="6170433"/>
            <a:ext cx="2763034" cy="834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37"/>
              </a:lnSpc>
              <a:spcBef>
                <a:spcPct val="0"/>
              </a:spcBef>
            </a:pPr>
            <a:r>
              <a:rPr lang="en-US" b="true" sz="2276" spc="10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DEADLOCK DETECTION</a:t>
            </a:r>
          </a:p>
        </p:txBody>
      </p:sp>
      <p:sp>
        <p:nvSpPr>
          <p:cNvPr name="AutoShape 13" id="13"/>
          <p:cNvSpPr/>
          <p:nvPr/>
        </p:nvSpPr>
        <p:spPr>
          <a:xfrm flipV="true">
            <a:off x="11022830" y="4056927"/>
            <a:ext cx="942068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9765435" y="4227834"/>
            <a:ext cx="3515501" cy="57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56"/>
              </a:lnSpc>
              <a:spcBef>
                <a:spcPct val="0"/>
              </a:spcBef>
            </a:pPr>
            <a:r>
              <a:rPr lang="en-US" sz="1488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Simulates resource allocation to ensure safe states.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12348" y="2860847"/>
            <a:ext cx="2763034" cy="834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37"/>
              </a:lnSpc>
              <a:spcBef>
                <a:spcPct val="0"/>
              </a:spcBef>
            </a:pPr>
            <a:r>
              <a:rPr lang="en-US" b="true" sz="2276" spc="10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BANKER'S ALGORITHM</a:t>
            </a:r>
          </a:p>
        </p:txBody>
      </p:sp>
      <p:sp>
        <p:nvSpPr>
          <p:cNvPr name="AutoShape 16" id="16"/>
          <p:cNvSpPr/>
          <p:nvPr/>
        </p:nvSpPr>
        <p:spPr>
          <a:xfrm flipV="true">
            <a:off x="10993509" y="7044138"/>
            <a:ext cx="942068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7" id="17"/>
          <p:cNvSpPr txBox="true"/>
          <p:nvPr/>
        </p:nvSpPr>
        <p:spPr>
          <a:xfrm rot="0">
            <a:off x="9736114" y="7215046"/>
            <a:ext cx="3515501" cy="57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56"/>
              </a:lnSpc>
              <a:spcBef>
                <a:spcPct val="0"/>
              </a:spcBef>
            </a:pPr>
            <a:r>
              <a:rPr lang="en-US" sz="1488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Brings everything together and simulates scenarios.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112348" y="6246954"/>
            <a:ext cx="2763034" cy="405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37"/>
              </a:lnSpc>
              <a:spcBef>
                <a:spcPct val="0"/>
              </a:spcBef>
            </a:pPr>
            <a:r>
              <a:rPr lang="en-US" b="true" sz="2276" spc="10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MAIN PROGRAM</a:t>
            </a:r>
          </a:p>
        </p:txBody>
      </p:sp>
      <p:sp>
        <p:nvSpPr>
          <p:cNvPr name="AutoShape 19" id="19"/>
          <p:cNvSpPr/>
          <p:nvPr/>
        </p:nvSpPr>
        <p:spPr>
          <a:xfrm>
            <a:off x="3785952" y="5564650"/>
            <a:ext cx="10598812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 flipH="true" flipV="true">
            <a:off x="9148762" y="2550463"/>
            <a:ext cx="46879" cy="6661404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78610" y="-1588578"/>
            <a:ext cx="6726874" cy="5902832"/>
          </a:xfrm>
          <a:custGeom>
            <a:avLst/>
            <a:gdLst/>
            <a:ahLst/>
            <a:cxnLst/>
            <a:rect r="r" b="b" t="t" l="l"/>
            <a:pathLst>
              <a:path h="5902832" w="6726874">
                <a:moveTo>
                  <a:pt x="0" y="0"/>
                </a:moveTo>
                <a:lnTo>
                  <a:pt x="6726874" y="0"/>
                </a:lnTo>
                <a:lnTo>
                  <a:pt x="6726874" y="5902832"/>
                </a:lnTo>
                <a:lnTo>
                  <a:pt x="0" y="5902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446855" y="5744734"/>
            <a:ext cx="8088313" cy="7367105"/>
          </a:xfrm>
          <a:custGeom>
            <a:avLst/>
            <a:gdLst/>
            <a:ahLst/>
            <a:cxnLst/>
            <a:rect r="r" b="b" t="t" l="l"/>
            <a:pathLst>
              <a:path h="7367105" w="8088313">
                <a:moveTo>
                  <a:pt x="0" y="0"/>
                </a:moveTo>
                <a:lnTo>
                  <a:pt x="8088313" y="0"/>
                </a:lnTo>
                <a:lnTo>
                  <a:pt x="8088313" y="7367105"/>
                </a:lnTo>
                <a:lnTo>
                  <a:pt x="0" y="736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089473" y="370059"/>
            <a:ext cx="10109053" cy="737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7"/>
              </a:lnSpc>
            </a:pPr>
            <a:r>
              <a:rPr lang="en-US" b="true" sz="4355" spc="169">
                <a:solidFill>
                  <a:srgbClr val="EA926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RESOURCE MANAGER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02181" y="2062643"/>
            <a:ext cx="6829340" cy="752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7"/>
              </a:lnSpc>
            </a:pPr>
            <a:r>
              <a:rPr lang="en-US" sz="1802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Keeps track of resources and processes, handling allocation and release.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02181" y="1494748"/>
            <a:ext cx="4708139" cy="441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2"/>
              </a:lnSpc>
            </a:pPr>
            <a:r>
              <a:rPr lang="en-US" b="true" sz="2471" spc="116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PURPOSE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02181" y="5784444"/>
            <a:ext cx="6285690" cy="2324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92"/>
              </a:lnSpc>
            </a:pPr>
            <a:r>
              <a:rPr lang="en-US" sz="1556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bool ResourceManager::requestResource(int processId, int resourceId, int count) {</a:t>
            </a:r>
          </a:p>
          <a:p>
            <a:pPr algn="l">
              <a:lnSpc>
                <a:spcPts val="2692"/>
              </a:lnSpc>
            </a:pPr>
            <a:r>
              <a:rPr lang="en-US" sz="1556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  if (processes.find(processId) == processes.end() || resources.find(resourceId) == resources.end()) {</a:t>
            </a:r>
          </a:p>
          <a:p>
            <a:pPr algn="l">
              <a:lnSpc>
                <a:spcPts val="2692"/>
              </a:lnSpc>
            </a:pPr>
            <a:r>
              <a:rPr lang="en-US" sz="1556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    return false;</a:t>
            </a:r>
          </a:p>
          <a:p>
            <a:pPr algn="l">
              <a:lnSpc>
                <a:spcPts val="2692"/>
              </a:lnSpc>
            </a:pPr>
            <a:r>
              <a:rPr lang="en-US" sz="1556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  }</a:t>
            </a:r>
          </a:p>
          <a:p>
            <a:pPr algn="l">
              <a:lnSpc>
                <a:spcPts val="2692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502181" y="5286974"/>
            <a:ext cx="4066832" cy="381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3"/>
              </a:lnSpc>
            </a:pPr>
            <a:r>
              <a:rPr lang="en-US" b="true" sz="2135" spc="100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CODE SAMPLE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2181" y="3655208"/>
            <a:ext cx="8227914" cy="1765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0198" indent="-180099" lvl="1">
              <a:lnSpc>
                <a:spcPts val="2886"/>
              </a:lnSpc>
              <a:buFont typeface="Arial"/>
              <a:buChar char="•"/>
            </a:pPr>
            <a:r>
              <a:rPr lang="en-US" sz="1668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addResource: Adds resources to the system.</a:t>
            </a:r>
          </a:p>
          <a:p>
            <a:pPr algn="l" marL="360198" indent="-180099" lvl="1">
              <a:lnSpc>
                <a:spcPts val="2886"/>
              </a:lnSpc>
              <a:buFont typeface="Arial"/>
              <a:buChar char="•"/>
            </a:pPr>
            <a:r>
              <a:rPr lang="en-US" sz="1668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addProcess: Defines processes and their resource needs.</a:t>
            </a:r>
          </a:p>
          <a:p>
            <a:pPr algn="l" marL="360198" indent="-180099" lvl="1">
              <a:lnSpc>
                <a:spcPts val="2886"/>
              </a:lnSpc>
              <a:buFont typeface="Arial"/>
              <a:buChar char="•"/>
            </a:pPr>
            <a:r>
              <a:rPr lang="en-US" sz="1668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requestResource: Allocates resources to processes if available.</a:t>
            </a:r>
          </a:p>
          <a:p>
            <a:pPr algn="l" marL="360198" indent="-180099" lvl="1">
              <a:lnSpc>
                <a:spcPts val="2886"/>
              </a:lnSpc>
              <a:buFont typeface="Arial"/>
              <a:buChar char="•"/>
            </a:pPr>
            <a:r>
              <a:rPr lang="en-US" sz="1668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releaseResource: Frees resources when processes no longer need them.</a:t>
            </a:r>
          </a:p>
          <a:p>
            <a:pPr algn="l">
              <a:lnSpc>
                <a:spcPts val="2886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502181" y="3140858"/>
            <a:ext cx="9161899" cy="4045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5"/>
              </a:lnSpc>
            </a:pPr>
            <a:r>
              <a:rPr lang="en-US" b="true" sz="2288" spc="107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FUNCTIONS IN RESOURCE_MANAGER.CPP: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2181" y="8601135"/>
            <a:ext cx="6829340" cy="1530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9055" indent="-194528" lvl="1">
              <a:lnSpc>
                <a:spcPts val="3117"/>
              </a:lnSpc>
              <a:buFont typeface="Arial"/>
              <a:buChar char="•"/>
            </a:pPr>
            <a:r>
              <a:rPr lang="en-US" sz="1802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Checks if enough resources are available.</a:t>
            </a:r>
          </a:p>
          <a:p>
            <a:pPr algn="l" marL="389055" indent="-194528" lvl="1">
              <a:lnSpc>
                <a:spcPts val="3117"/>
              </a:lnSpc>
              <a:buFont typeface="Arial"/>
              <a:buChar char="•"/>
            </a:pPr>
            <a:r>
              <a:rPr lang="en-US" sz="1802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Allocates the requested amount and updates the system state.</a:t>
            </a:r>
          </a:p>
          <a:p>
            <a:pPr algn="l">
              <a:lnSpc>
                <a:spcPts val="3117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502181" y="8033241"/>
            <a:ext cx="4708139" cy="441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2"/>
              </a:lnSpc>
            </a:pPr>
            <a:r>
              <a:rPr lang="en-US" b="true" sz="2471" spc="116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EXPLANATION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7967584" y="2965282"/>
            <a:ext cx="812983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3278610" y="-1588578"/>
            <a:ext cx="6726874" cy="5902832"/>
          </a:xfrm>
          <a:custGeom>
            <a:avLst/>
            <a:gdLst/>
            <a:ahLst/>
            <a:cxnLst/>
            <a:rect r="r" b="b" t="t" l="l"/>
            <a:pathLst>
              <a:path h="5902832" w="6726874">
                <a:moveTo>
                  <a:pt x="0" y="0"/>
                </a:moveTo>
                <a:lnTo>
                  <a:pt x="6726874" y="0"/>
                </a:lnTo>
                <a:lnTo>
                  <a:pt x="6726874" y="5902832"/>
                </a:lnTo>
                <a:lnTo>
                  <a:pt x="0" y="5902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372484" y="6414879"/>
            <a:ext cx="8088313" cy="7367105"/>
          </a:xfrm>
          <a:custGeom>
            <a:avLst/>
            <a:gdLst/>
            <a:ahLst/>
            <a:cxnLst/>
            <a:rect r="r" b="b" t="t" l="l"/>
            <a:pathLst>
              <a:path h="7367105" w="8088313">
                <a:moveTo>
                  <a:pt x="0" y="0"/>
                </a:moveTo>
                <a:lnTo>
                  <a:pt x="8088313" y="0"/>
                </a:lnTo>
                <a:lnTo>
                  <a:pt x="8088313" y="7367105"/>
                </a:lnTo>
                <a:lnTo>
                  <a:pt x="0" y="73671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89473" y="370059"/>
            <a:ext cx="10109053" cy="7370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97"/>
              </a:lnSpc>
            </a:pPr>
            <a:r>
              <a:rPr lang="en-US" b="true" sz="4355" spc="169">
                <a:solidFill>
                  <a:srgbClr val="EA926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HOW DO WE FIND DEADLOCKS?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110313" y="3506411"/>
            <a:ext cx="6829340" cy="1145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7"/>
              </a:lnSpc>
            </a:pPr>
            <a:r>
              <a:rPr lang="en-US" sz="1802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- Identify deadlocks by detecting circular dependencies in resource allocation.</a:t>
            </a:r>
          </a:p>
          <a:p>
            <a:pPr algn="ctr">
              <a:lnSpc>
                <a:spcPts val="3117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207039" y="3027195"/>
            <a:ext cx="4708139" cy="441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2"/>
              </a:lnSpc>
            </a:pPr>
            <a:r>
              <a:rPr lang="en-US" b="true" sz="2471" spc="116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WE DO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723313" y="1324545"/>
            <a:ext cx="1603342" cy="1502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30"/>
              </a:lnSpc>
            </a:pPr>
            <a:r>
              <a:rPr lang="en-US" b="true" sz="8456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521428" y="7097075"/>
            <a:ext cx="6757181" cy="2493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4"/>
              </a:lnSpc>
            </a:pPr>
            <a:r>
              <a:rPr lang="en-US" sz="167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bool DeadlockDetection::detectCycle(int pid, const std::map&lt;int, Process&gt;&amp; processes,</a:t>
            </a:r>
          </a:p>
          <a:p>
            <a:pPr algn="l">
              <a:lnSpc>
                <a:spcPts val="2894"/>
              </a:lnSpc>
            </a:pPr>
            <a:r>
              <a:rPr lang="en-US" sz="167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std::map&lt;int, int&gt;&amp; available,</a:t>
            </a:r>
          </a:p>
          <a:p>
            <a:pPr algn="l">
              <a:lnSpc>
                <a:spcPts val="2894"/>
              </a:lnSpc>
            </a:pPr>
            <a:r>
              <a:rPr lang="en-US" sz="167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std::set&lt;int&gt;&amp; path, std::set&lt;int&gt;&amp; visited) {</a:t>
            </a:r>
          </a:p>
          <a:p>
            <a:pPr algn="l">
              <a:lnSpc>
                <a:spcPts val="2894"/>
              </a:lnSpc>
            </a:pPr>
            <a:r>
              <a:rPr lang="en-US" sz="167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  if (path.count(pid)) return true; // Cycle detected</a:t>
            </a:r>
          </a:p>
          <a:p>
            <a:pPr algn="l">
              <a:lnSpc>
                <a:spcPts val="2894"/>
              </a:lnSpc>
            </a:pPr>
          </a:p>
          <a:p>
            <a:pPr algn="l">
              <a:lnSpc>
                <a:spcPts val="2894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371819" y="6491521"/>
            <a:ext cx="4371886" cy="405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65"/>
              </a:lnSpc>
            </a:pPr>
            <a:r>
              <a:rPr lang="en-US" b="true" sz="2295" spc="107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INCIDENT CONTAINMENT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756091" y="4890067"/>
            <a:ext cx="1488832" cy="1391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42"/>
              </a:lnSpc>
            </a:pPr>
            <a:r>
              <a:rPr lang="en-US" b="true" sz="7852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466913">
            <a:off x="3140667" y="5236792"/>
            <a:ext cx="20477644" cy="14641516"/>
          </a:xfrm>
          <a:custGeom>
            <a:avLst/>
            <a:gdLst/>
            <a:ahLst/>
            <a:cxnLst/>
            <a:rect r="r" b="b" t="t" l="l"/>
            <a:pathLst>
              <a:path h="14641516" w="20477644">
                <a:moveTo>
                  <a:pt x="0" y="0"/>
                </a:moveTo>
                <a:lnTo>
                  <a:pt x="20477644" y="0"/>
                </a:lnTo>
                <a:lnTo>
                  <a:pt x="20477644" y="14641516"/>
                </a:lnTo>
                <a:lnTo>
                  <a:pt x="0" y="146415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1998759"/>
            <a:ext cx="1639632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V="true">
            <a:off x="750926" y="3137682"/>
            <a:ext cx="1305244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6513242" y="3173651"/>
            <a:ext cx="1180042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12578806" y="3227023"/>
            <a:ext cx="1186205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5157251" y="-4710423"/>
            <a:ext cx="10020822" cy="8229600"/>
          </a:xfrm>
          <a:custGeom>
            <a:avLst/>
            <a:gdLst/>
            <a:ahLst/>
            <a:cxnLst/>
            <a:rect r="r" b="b" t="t" l="l"/>
            <a:pathLst>
              <a:path h="8229600" w="10020822">
                <a:moveTo>
                  <a:pt x="0" y="0"/>
                </a:moveTo>
                <a:lnTo>
                  <a:pt x="10020822" y="0"/>
                </a:lnTo>
                <a:lnTo>
                  <a:pt x="1002082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50926" y="1121028"/>
            <a:ext cx="15788204" cy="1726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83"/>
              </a:lnSpc>
            </a:pPr>
            <a:r>
              <a:rPr lang="en-US" b="true" sz="4988" spc="194">
                <a:solidFill>
                  <a:srgbClr val="EA926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BANKER'S ALGORITHM</a:t>
            </a:r>
          </a:p>
          <a:p>
            <a:pPr algn="l">
              <a:lnSpc>
                <a:spcPts val="6983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50926" y="3442977"/>
            <a:ext cx="4870757" cy="1202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65"/>
              </a:lnSpc>
              <a:spcBef>
                <a:spcPct val="0"/>
              </a:spcBef>
            </a:pPr>
            <a:r>
              <a:rPr lang="en-US" sz="2062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Prevent unsafe allocations by ensuring the system remains in a 'safe state.'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13242" y="3560502"/>
            <a:ext cx="4403545" cy="10845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51"/>
              </a:lnSpc>
              <a:spcBef>
                <a:spcPct val="0"/>
              </a:spcBef>
            </a:pPr>
            <a:r>
              <a:rPr lang="en-US" sz="186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Simulates allocations to check if all processes can eventually complete.</a:t>
            </a:r>
          </a:p>
          <a:p>
            <a:pPr algn="l" marL="0" indent="0" lvl="0">
              <a:lnSpc>
                <a:spcPts val="2951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2578806" y="3589077"/>
            <a:ext cx="6699646" cy="42451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bool BankerAlgorithm::isSafeState(const ResourceManager&amp; rm) {</a:t>
            </a:r>
          </a:p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auto resources = rm.getResources();</a:t>
            </a:r>
          </a:p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auto processes = rm.getProcesses();</a:t>
            </a:r>
          </a:p>
          <a:p>
            <a:pPr algn="l">
              <a:lnSpc>
                <a:spcPts val="2624"/>
              </a:lnSpc>
            </a:pPr>
          </a:p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std::map&lt;int, int&gt; available;</a:t>
            </a:r>
          </a:p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for (const auto&amp; [rid, resource] : resources) {</a:t>
            </a:r>
          </a:p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  available[rid] = resource.available;</a:t>
            </a:r>
          </a:p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}</a:t>
            </a:r>
          </a:p>
          <a:p>
            <a:pPr algn="l">
              <a:lnSpc>
                <a:spcPts val="2624"/>
              </a:lnSpc>
            </a:pPr>
          </a:p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 return true;</a:t>
            </a:r>
          </a:p>
          <a:p>
            <a:pPr algn="l">
              <a:lnSpc>
                <a:spcPts val="2624"/>
              </a:lnSpc>
            </a:pPr>
            <a:r>
              <a:rPr lang="en-US" sz="187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}</a:t>
            </a:r>
          </a:p>
          <a:p>
            <a:pPr algn="l" marL="0" indent="0" lvl="0">
              <a:lnSpc>
                <a:spcPts val="2624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750746" y="2357552"/>
            <a:ext cx="3828207" cy="565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62"/>
              </a:lnSpc>
              <a:spcBef>
                <a:spcPct val="0"/>
              </a:spcBef>
            </a:pPr>
            <a:r>
              <a:rPr lang="en-US" b="true" sz="3154" spc="14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WE DO: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13242" y="2367077"/>
            <a:ext cx="3460998" cy="510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06"/>
              </a:lnSpc>
              <a:spcBef>
                <a:spcPct val="0"/>
              </a:spcBef>
            </a:pPr>
            <a:r>
              <a:rPr lang="en-US" b="true" sz="2851" spc="13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HOW IT WORKS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78806" y="2367077"/>
            <a:ext cx="3479073" cy="513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28"/>
              </a:lnSpc>
              <a:spcBef>
                <a:spcPct val="0"/>
              </a:spcBef>
            </a:pPr>
            <a:r>
              <a:rPr lang="en-US" b="true" sz="2866" spc="13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EXAMPLE CODE</a:t>
            </a:r>
          </a:p>
        </p:txBody>
      </p:sp>
      <p:sp>
        <p:nvSpPr>
          <p:cNvPr name="AutoShape 15" id="15"/>
          <p:cNvSpPr/>
          <p:nvPr/>
        </p:nvSpPr>
        <p:spPr>
          <a:xfrm flipV="true">
            <a:off x="750746" y="6880418"/>
            <a:ext cx="1180042" cy="0"/>
          </a:xfrm>
          <a:prstGeom prst="line">
            <a:avLst/>
          </a:prstGeom>
          <a:ln cap="flat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750746" y="7267268"/>
            <a:ext cx="6509297" cy="18236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2590" indent="-201295" lvl="1">
              <a:lnSpc>
                <a:spcPts val="2951"/>
              </a:lnSpc>
              <a:buFont typeface="Arial"/>
              <a:buChar char="•"/>
            </a:pPr>
            <a:r>
              <a:rPr lang="en-US" sz="186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Simulates allocation to see if all processes can eventually finish.</a:t>
            </a:r>
          </a:p>
          <a:p>
            <a:pPr algn="l" marL="402590" indent="-201295" lvl="1">
              <a:lnSpc>
                <a:spcPts val="2951"/>
              </a:lnSpc>
              <a:spcBef>
                <a:spcPct val="0"/>
              </a:spcBef>
              <a:buFont typeface="Arial"/>
              <a:buChar char="•"/>
            </a:pPr>
            <a:r>
              <a:rPr lang="en-US" sz="1864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If the system can’t remain safe, the resource request is denied.</a:t>
            </a:r>
          </a:p>
          <a:p>
            <a:pPr algn="l" marL="0" indent="0" lvl="0">
              <a:lnSpc>
                <a:spcPts val="2951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750746" y="6073844"/>
            <a:ext cx="4669517" cy="510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06"/>
              </a:lnSpc>
              <a:spcBef>
                <a:spcPct val="0"/>
              </a:spcBef>
            </a:pPr>
            <a:r>
              <a:rPr lang="en-US" b="true" sz="2851" spc="13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CODE EXPLANATION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542036">
            <a:off x="10620429" y="-5270079"/>
            <a:ext cx="17568642" cy="13052037"/>
          </a:xfrm>
          <a:custGeom>
            <a:avLst/>
            <a:gdLst/>
            <a:ahLst/>
            <a:cxnLst/>
            <a:rect r="r" b="b" t="t" l="l"/>
            <a:pathLst>
              <a:path h="13052037" w="17568642">
                <a:moveTo>
                  <a:pt x="0" y="0"/>
                </a:moveTo>
                <a:lnTo>
                  <a:pt x="17568642" y="0"/>
                </a:lnTo>
                <a:lnTo>
                  <a:pt x="17568642" y="13052037"/>
                </a:lnTo>
                <a:lnTo>
                  <a:pt x="0" y="130520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680128">
            <a:off x="14991981" y="-2958013"/>
            <a:ext cx="5305651" cy="7973426"/>
          </a:xfrm>
          <a:custGeom>
            <a:avLst/>
            <a:gdLst/>
            <a:ahLst/>
            <a:cxnLst/>
            <a:rect r="r" b="b" t="t" l="l"/>
            <a:pathLst>
              <a:path h="7973426" w="5305651">
                <a:moveTo>
                  <a:pt x="0" y="0"/>
                </a:moveTo>
                <a:lnTo>
                  <a:pt x="5305651" y="0"/>
                </a:lnTo>
                <a:lnTo>
                  <a:pt x="5305651" y="7973426"/>
                </a:lnTo>
                <a:lnTo>
                  <a:pt x="0" y="797342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4226919">
            <a:off x="-10636725" y="5259035"/>
            <a:ext cx="16672881" cy="11890928"/>
          </a:xfrm>
          <a:custGeom>
            <a:avLst/>
            <a:gdLst/>
            <a:ahLst/>
            <a:cxnLst/>
            <a:rect r="r" b="b" t="t" l="l"/>
            <a:pathLst>
              <a:path h="11890928" w="16672881">
                <a:moveTo>
                  <a:pt x="0" y="0"/>
                </a:moveTo>
                <a:lnTo>
                  <a:pt x="16672882" y="0"/>
                </a:lnTo>
                <a:lnTo>
                  <a:pt x="16672882" y="11890927"/>
                </a:lnTo>
                <a:lnTo>
                  <a:pt x="0" y="118909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168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848631" y="6789851"/>
            <a:ext cx="6110633" cy="2717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60"/>
              </a:lnSpc>
            </a:pPr>
            <a:r>
              <a:rPr lang="en-US" sz="1759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void ResourceManager::releaseResource(int processId, int resourceId, int count) {</a:t>
            </a:r>
          </a:p>
          <a:p>
            <a:pPr algn="l">
              <a:lnSpc>
                <a:spcPts val="2760"/>
              </a:lnSpc>
            </a:pPr>
            <a:r>
              <a:rPr lang="en-US" sz="1759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  if (processes.find(processId) == processes.end() || resources.find(resourceId) == resources.end()) {</a:t>
            </a:r>
          </a:p>
          <a:p>
            <a:pPr algn="l">
              <a:lnSpc>
                <a:spcPts val="2760"/>
              </a:lnSpc>
            </a:pPr>
            <a:r>
              <a:rPr lang="en-US" sz="1759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    return;</a:t>
            </a:r>
          </a:p>
          <a:p>
            <a:pPr algn="l">
              <a:lnSpc>
                <a:spcPts val="2760"/>
              </a:lnSpc>
            </a:pPr>
            <a:r>
              <a:rPr lang="en-US" sz="1759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  }</a:t>
            </a:r>
          </a:p>
          <a:p>
            <a:pPr algn="l">
              <a:lnSpc>
                <a:spcPts val="2760"/>
              </a:lnSpc>
            </a:pPr>
          </a:p>
          <a:p>
            <a:pPr algn="l">
              <a:lnSpc>
                <a:spcPts val="276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879164" y="4311355"/>
            <a:ext cx="9870982" cy="1739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79828" indent="-189914" lvl="1">
              <a:lnSpc>
                <a:spcPts val="2821"/>
              </a:lnSpc>
              <a:buFont typeface="Arial"/>
              <a:buChar char="•"/>
            </a:pPr>
            <a:r>
              <a:rPr lang="en-US" sz="1759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1. Identify processes involved in the deadlock.</a:t>
            </a:r>
          </a:p>
          <a:p>
            <a:pPr algn="l" marL="379828" indent="-189914" lvl="1">
              <a:lnSpc>
                <a:spcPts val="2821"/>
              </a:lnSpc>
              <a:buFont typeface="Arial"/>
              <a:buChar char="•"/>
            </a:pPr>
            <a:r>
              <a:rPr lang="en-US" sz="1759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2. Release resources fr</a:t>
            </a:r>
            <a:r>
              <a:rPr lang="en-US" sz="1759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om these processes.</a:t>
            </a:r>
          </a:p>
          <a:p>
            <a:pPr algn="l" marL="379828" indent="-189914" lvl="1">
              <a:lnSpc>
                <a:spcPts val="2821"/>
              </a:lnSpc>
              <a:buFont typeface="Arial"/>
              <a:buChar char="•"/>
            </a:pPr>
            <a:r>
              <a:rPr lang="en-US" sz="1759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3. Allow other processes to proceed.</a:t>
            </a:r>
          </a:p>
          <a:p>
            <a:pPr algn="l">
              <a:lnSpc>
                <a:spcPts val="2821"/>
              </a:lnSpc>
            </a:pPr>
          </a:p>
          <a:p>
            <a:pPr algn="l">
              <a:lnSpc>
                <a:spcPts val="282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719077" y="2555741"/>
            <a:ext cx="6044380" cy="5785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7"/>
              </a:lnSpc>
            </a:pPr>
            <a:r>
              <a:rPr lang="en-US" sz="1681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Resolve detected deadlocks by freeing resources held by stuck processes.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848631" y="6270827"/>
            <a:ext cx="6110633" cy="404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7"/>
              </a:lnSpc>
            </a:pPr>
            <a:r>
              <a:rPr lang="en-US" b="true" sz="2405">
                <a:solidFill>
                  <a:srgbClr val="F9EEE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Explanation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19077" y="2007849"/>
            <a:ext cx="6368983" cy="404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7"/>
              </a:lnSpc>
            </a:pPr>
            <a:r>
              <a:rPr lang="en-US" b="true" sz="2405">
                <a:solidFill>
                  <a:srgbClr val="F9EEE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We Do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79164" y="3801856"/>
            <a:ext cx="6368996" cy="404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7"/>
              </a:lnSpc>
            </a:pPr>
            <a:r>
              <a:rPr lang="en-US" b="true" sz="2405">
                <a:solidFill>
                  <a:srgbClr val="F9EEE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Steps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30299" y="935907"/>
            <a:ext cx="12683312" cy="7701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77"/>
              </a:lnSpc>
            </a:pPr>
            <a:r>
              <a:rPr lang="en-US" b="true" sz="4555" spc="177">
                <a:solidFill>
                  <a:srgbClr val="EA926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DEADLOCK RECOVERY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48148" y="1874499"/>
            <a:ext cx="1074041" cy="1125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37"/>
              </a:lnSpc>
            </a:pPr>
            <a:r>
              <a:rPr lang="en-US" b="true" sz="6283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33890" y="3668506"/>
            <a:ext cx="1191493" cy="1125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37"/>
              </a:lnSpc>
            </a:pPr>
            <a:r>
              <a:rPr lang="en-US" b="true" sz="6283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62406" y="6137477"/>
            <a:ext cx="1191493" cy="1125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37"/>
              </a:lnSpc>
            </a:pPr>
            <a:r>
              <a:rPr lang="en-US" b="true" sz="6283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03</a:t>
            </a:r>
          </a:p>
        </p:txBody>
      </p:sp>
      <p:sp>
        <p:nvSpPr>
          <p:cNvPr name="AutoShape 15" id="15"/>
          <p:cNvSpPr/>
          <p:nvPr/>
        </p:nvSpPr>
        <p:spPr>
          <a:xfrm>
            <a:off x="2879164" y="5851521"/>
            <a:ext cx="7142687" cy="0"/>
          </a:xfrm>
          <a:prstGeom prst="line">
            <a:avLst/>
          </a:prstGeom>
          <a:ln cap="flat" w="19050">
            <a:solidFill>
              <a:srgbClr val="9570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6" id="16"/>
          <p:cNvSpPr/>
          <p:nvPr/>
        </p:nvSpPr>
        <p:spPr>
          <a:xfrm>
            <a:off x="2722668" y="3354803"/>
            <a:ext cx="7142687" cy="0"/>
          </a:xfrm>
          <a:prstGeom prst="line">
            <a:avLst/>
          </a:prstGeom>
          <a:ln cap="flat" w="19050">
            <a:solidFill>
              <a:srgbClr val="9570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>
            <a:off x="2848631" y="9389954"/>
            <a:ext cx="7142687" cy="0"/>
          </a:xfrm>
          <a:prstGeom prst="line">
            <a:avLst/>
          </a:prstGeom>
          <a:ln cap="flat" w="19050">
            <a:solidFill>
              <a:srgbClr val="9570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543684" y="-2314328"/>
            <a:ext cx="9888632" cy="9959176"/>
          </a:xfrm>
          <a:custGeom>
            <a:avLst/>
            <a:gdLst/>
            <a:ahLst/>
            <a:cxnLst/>
            <a:rect r="r" b="b" t="t" l="l"/>
            <a:pathLst>
              <a:path h="9959176" w="9888632">
                <a:moveTo>
                  <a:pt x="0" y="0"/>
                </a:moveTo>
                <a:lnTo>
                  <a:pt x="9888632" y="0"/>
                </a:lnTo>
                <a:lnTo>
                  <a:pt x="9888632" y="9959176"/>
                </a:lnTo>
                <a:lnTo>
                  <a:pt x="0" y="99591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10689336">
            <a:off x="12771711" y="1433899"/>
            <a:ext cx="8975178" cy="10028131"/>
          </a:xfrm>
          <a:custGeom>
            <a:avLst/>
            <a:gdLst/>
            <a:ahLst/>
            <a:cxnLst/>
            <a:rect r="r" b="b" t="t" l="l"/>
            <a:pathLst>
              <a:path h="10028131" w="8975178">
                <a:moveTo>
                  <a:pt x="0" y="0"/>
                </a:moveTo>
                <a:lnTo>
                  <a:pt x="8975178" y="0"/>
                </a:lnTo>
                <a:lnTo>
                  <a:pt x="8975178" y="10028131"/>
                </a:lnTo>
                <a:lnTo>
                  <a:pt x="0" y="100281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6081" y="1122213"/>
            <a:ext cx="10305247" cy="1724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6"/>
              </a:lnSpc>
            </a:pPr>
            <a:r>
              <a:rPr lang="en-US" b="true" sz="4954" spc="193">
                <a:solidFill>
                  <a:srgbClr val="EA926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HOW DO WE DISPLAY THE SYSTEM STATE?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33797" y="5918822"/>
            <a:ext cx="4988618" cy="2097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21836" indent="-210918" lvl="1">
              <a:lnSpc>
                <a:spcPts val="3380"/>
              </a:lnSpc>
              <a:buFont typeface="Arial"/>
              <a:buChar char="•"/>
            </a:pPr>
            <a:r>
              <a:rPr lang="en-US" sz="195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Lists all resources and their availability.</a:t>
            </a:r>
          </a:p>
          <a:p>
            <a:pPr algn="l" marL="421836" indent="-210918" lvl="1">
              <a:lnSpc>
                <a:spcPts val="3380"/>
              </a:lnSpc>
              <a:buFont typeface="Arial"/>
              <a:buChar char="•"/>
            </a:pPr>
            <a:r>
              <a:rPr lang="en-US" sz="195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Displays processes and their current resource allocation.</a:t>
            </a:r>
          </a:p>
          <a:p>
            <a:pPr algn="l">
              <a:lnSpc>
                <a:spcPts val="338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170657" y="5918822"/>
            <a:ext cx="4988618" cy="20713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195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Resources:</a:t>
            </a:r>
          </a:p>
          <a:p>
            <a:pPr algn="l">
              <a:lnSpc>
                <a:spcPts val="3380"/>
              </a:lnSpc>
            </a:pPr>
            <a:r>
              <a:rPr lang="en-US" sz="195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ID: 1, Total: 5, Available: 2</a:t>
            </a:r>
          </a:p>
          <a:p>
            <a:pPr algn="l">
              <a:lnSpc>
                <a:spcPts val="3380"/>
              </a:lnSpc>
            </a:pPr>
            <a:r>
              <a:rPr lang="en-US" sz="195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Processes:</a:t>
            </a:r>
          </a:p>
          <a:p>
            <a:pPr algn="l">
              <a:lnSpc>
                <a:spcPts val="3380"/>
              </a:lnSpc>
            </a:pPr>
            <a:r>
              <a:rPr lang="en-US" sz="1953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ID: 1, Priority: 1, Allocated: {1: 2, 2: 1}</a:t>
            </a:r>
          </a:p>
          <a:p>
            <a:pPr algn="l">
              <a:lnSpc>
                <a:spcPts val="338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333797" y="5038087"/>
            <a:ext cx="6197695" cy="479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80"/>
              </a:lnSpc>
            </a:pPr>
            <a:r>
              <a:rPr lang="en-US" b="true" sz="2702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DOES THE SYSTEM SHOW?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70657" y="5038087"/>
            <a:ext cx="5147689" cy="479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80"/>
              </a:lnSpc>
            </a:pPr>
            <a:r>
              <a:rPr lang="en-US" b="true" sz="2702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OUTPUT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33797" y="2755189"/>
            <a:ext cx="2325233" cy="1631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590"/>
              </a:lnSpc>
            </a:pPr>
            <a:r>
              <a:rPr lang="en-US" b="true" sz="9245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70657" y="2755189"/>
            <a:ext cx="2325233" cy="1631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590"/>
              </a:lnSpc>
            </a:pPr>
            <a:r>
              <a:rPr lang="en-US" b="true" sz="9245">
                <a:solidFill>
                  <a:srgbClr val="EA9267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02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-10633159">
            <a:off x="-9213173" y="4089949"/>
            <a:ext cx="9888632" cy="9959176"/>
          </a:xfrm>
          <a:custGeom>
            <a:avLst/>
            <a:gdLst/>
            <a:ahLst/>
            <a:cxnLst/>
            <a:rect r="r" b="b" t="t" l="l"/>
            <a:pathLst>
              <a:path h="9959176" w="9888632">
                <a:moveTo>
                  <a:pt x="0" y="0"/>
                </a:moveTo>
                <a:lnTo>
                  <a:pt x="9888632" y="0"/>
                </a:lnTo>
                <a:lnTo>
                  <a:pt x="9888632" y="9959176"/>
                </a:lnTo>
                <a:lnTo>
                  <a:pt x="0" y="99591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2" id="12"/>
          <p:cNvSpPr txBox="true"/>
          <p:nvPr/>
        </p:nvSpPr>
        <p:spPr>
          <a:xfrm rot="0">
            <a:off x="1676081" y="8854123"/>
            <a:ext cx="9085919" cy="334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8"/>
              </a:lnSpc>
            </a:pPr>
            <a:r>
              <a:rPr lang="en-US" sz="1686">
                <a:solidFill>
                  <a:srgbClr val="F9EEE7"/>
                </a:solidFill>
                <a:latin typeface="Montserrat"/>
                <a:ea typeface="Montserrat"/>
                <a:cs typeface="Montserrat"/>
                <a:sym typeface="Montserrat"/>
              </a:rPr>
              <a:t>Helps users understand how resources are allocated and detect potential issues.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76081" y="8444798"/>
            <a:ext cx="4444106" cy="424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2"/>
              </a:lnSpc>
            </a:pPr>
            <a:r>
              <a:rPr lang="en-US" b="true" sz="2333">
                <a:solidFill>
                  <a:srgbClr val="F7F3F2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WHY IT’S USEFUL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F00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69527">
            <a:off x="13777439" y="3645056"/>
            <a:ext cx="10151296" cy="5020035"/>
          </a:xfrm>
          <a:custGeom>
            <a:avLst/>
            <a:gdLst/>
            <a:ahLst/>
            <a:cxnLst/>
            <a:rect r="r" b="b" t="t" l="l"/>
            <a:pathLst>
              <a:path h="5020035" w="10151296">
                <a:moveTo>
                  <a:pt x="0" y="0"/>
                </a:moveTo>
                <a:lnTo>
                  <a:pt x="10151296" y="0"/>
                </a:lnTo>
                <a:lnTo>
                  <a:pt x="10151296" y="5020035"/>
                </a:lnTo>
                <a:lnTo>
                  <a:pt x="0" y="50200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-134" b="-12944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5437769">
            <a:off x="-5508075" y="4288992"/>
            <a:ext cx="10908441" cy="5394460"/>
          </a:xfrm>
          <a:custGeom>
            <a:avLst/>
            <a:gdLst/>
            <a:ahLst/>
            <a:cxnLst/>
            <a:rect r="r" b="b" t="t" l="l"/>
            <a:pathLst>
              <a:path h="5394460" w="10908441">
                <a:moveTo>
                  <a:pt x="0" y="0"/>
                </a:moveTo>
                <a:lnTo>
                  <a:pt x="10908441" y="0"/>
                </a:lnTo>
                <a:lnTo>
                  <a:pt x="10908441" y="5394459"/>
                </a:lnTo>
                <a:lnTo>
                  <a:pt x="0" y="53944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-134" b="-12944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824471" y="-2981378"/>
            <a:ext cx="6409034" cy="6409034"/>
          </a:xfrm>
          <a:custGeom>
            <a:avLst/>
            <a:gdLst/>
            <a:ahLst/>
            <a:cxnLst/>
            <a:rect r="r" b="b" t="t" l="l"/>
            <a:pathLst>
              <a:path h="6409034" w="6409034">
                <a:moveTo>
                  <a:pt x="0" y="0"/>
                </a:moveTo>
                <a:lnTo>
                  <a:pt x="6409035" y="0"/>
                </a:lnTo>
                <a:lnTo>
                  <a:pt x="6409035" y="6409035"/>
                </a:lnTo>
                <a:lnTo>
                  <a:pt x="0" y="64090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676076">
            <a:off x="-5266249" y="-3327390"/>
            <a:ext cx="8829691" cy="9934955"/>
          </a:xfrm>
          <a:custGeom>
            <a:avLst/>
            <a:gdLst/>
            <a:ahLst/>
            <a:cxnLst/>
            <a:rect r="r" b="b" t="t" l="l"/>
            <a:pathLst>
              <a:path h="9934955" w="8829691">
                <a:moveTo>
                  <a:pt x="0" y="0"/>
                </a:moveTo>
                <a:lnTo>
                  <a:pt x="8829692" y="0"/>
                </a:lnTo>
                <a:lnTo>
                  <a:pt x="8829692" y="9934955"/>
                </a:lnTo>
                <a:lnTo>
                  <a:pt x="0" y="993495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144000" y="-2981378"/>
            <a:ext cx="10979074" cy="6409034"/>
          </a:xfrm>
          <a:custGeom>
            <a:avLst/>
            <a:gdLst/>
            <a:ahLst/>
            <a:cxnLst/>
            <a:rect r="r" b="b" t="t" l="l"/>
            <a:pathLst>
              <a:path h="6409034" w="10979074">
                <a:moveTo>
                  <a:pt x="0" y="0"/>
                </a:moveTo>
                <a:lnTo>
                  <a:pt x="10979074" y="0"/>
                </a:lnTo>
                <a:lnTo>
                  <a:pt x="10979074" y="6409035"/>
                </a:lnTo>
                <a:lnTo>
                  <a:pt x="0" y="640903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alphaModFix amt="70000"/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7917277" y="4837206"/>
            <a:ext cx="2453446" cy="0"/>
          </a:xfrm>
          <a:prstGeom prst="line">
            <a:avLst/>
          </a:prstGeom>
          <a:ln cap="flat" w="19050">
            <a:solidFill>
              <a:srgbClr val="EA926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3298379" y="5415323"/>
            <a:ext cx="11691242" cy="276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26795" indent="-263398" lvl="1">
              <a:lnSpc>
                <a:spcPts val="4440"/>
              </a:lnSpc>
              <a:buFont typeface="Arial"/>
              <a:buChar char="•"/>
            </a:pPr>
            <a:r>
              <a:rPr lang="en-US" sz="243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system that detects, prevents, and resolves deadlocks dynamically.</a:t>
            </a:r>
          </a:p>
          <a:p>
            <a:pPr algn="ctr" marL="526795" indent="-263398" lvl="1">
              <a:lnSpc>
                <a:spcPts val="4440"/>
              </a:lnSpc>
              <a:buFont typeface="Arial"/>
              <a:buChar char="•"/>
            </a:pPr>
            <a:r>
              <a:rPr lang="en-US" sz="243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Effective handling of multiple resource types and process priorities.</a:t>
            </a:r>
          </a:p>
          <a:p>
            <a:pPr algn="ctr" marL="526795" indent="-263398" lvl="1">
              <a:lnSpc>
                <a:spcPts val="4440"/>
              </a:lnSpc>
              <a:buFont typeface="Arial"/>
              <a:buChar char="•"/>
            </a:pPr>
            <a:r>
              <a:rPr lang="en-US" sz="2439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 practical application of concepts like Banker's Algorithm and deadlock detection.</a:t>
            </a:r>
          </a:p>
          <a:p>
            <a:pPr algn="ctr" marL="0" indent="0" lvl="0">
              <a:lnSpc>
                <a:spcPts val="444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4637356" y="2554654"/>
            <a:ext cx="9013288" cy="1755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44"/>
              </a:lnSpc>
            </a:pPr>
            <a:r>
              <a:rPr lang="en-US" b="true" sz="5555" spc="216">
                <a:solidFill>
                  <a:srgbClr val="EA9267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DID WE ACHIEVE?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DAGYqsy8YUk</dc:identifier>
  <dcterms:modified xsi:type="dcterms:W3CDTF">2011-08-01T06:04:30Z</dcterms:modified>
  <cp:revision>1</cp:revision>
  <dc:title>Purple Modern Futuristic Technology Presentation</dc:title>
</cp:coreProperties>
</file>

<file path=docProps/thumbnail.jpeg>
</file>